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97" r:id="rId3"/>
    <p:sldId id="386" r:id="rId4"/>
    <p:sldId id="268" r:id="rId5"/>
    <p:sldId id="259" r:id="rId6"/>
    <p:sldId id="266" r:id="rId7"/>
    <p:sldId id="264" r:id="rId8"/>
    <p:sldId id="335" r:id="rId9"/>
    <p:sldId id="337" r:id="rId10"/>
    <p:sldId id="341" r:id="rId11"/>
    <p:sldId id="334" r:id="rId12"/>
    <p:sldId id="342" r:id="rId13"/>
    <p:sldId id="357" r:id="rId14"/>
    <p:sldId id="358" r:id="rId15"/>
    <p:sldId id="387" r:id="rId16"/>
    <p:sldId id="289" r:id="rId17"/>
    <p:sldId id="258" r:id="rId18"/>
    <p:sldId id="330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4">
          <p15:clr>
            <a:srgbClr val="A4A3A4"/>
          </p15:clr>
        </p15:guide>
        <p15:guide id="4" pos="2909">
          <p15:clr>
            <a:srgbClr val="A4A3A4"/>
          </p15:clr>
        </p15:guide>
        <p15:guide id="5" pos="2808">
          <p15:clr>
            <a:srgbClr val="A4A3A4"/>
          </p15:clr>
        </p15:guide>
        <p15:guide id="6" pos="2938">
          <p15:clr>
            <a:srgbClr val="A4A3A4"/>
          </p15:clr>
        </p15:guide>
        <p15:guide id="7" pos="30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7F65"/>
    <a:srgbClr val="76125C"/>
    <a:srgbClr val="C9B006"/>
    <a:srgbClr val="C16045"/>
    <a:srgbClr val="067E89"/>
    <a:srgbClr val="192145"/>
    <a:srgbClr val="066F79"/>
    <a:srgbClr val="CC0000"/>
    <a:srgbClr val="FFF99D"/>
    <a:srgbClr val="D12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74" y="54"/>
      </p:cViewPr>
      <p:guideLst>
        <p:guide orient="horz" pos="2197"/>
        <p:guide pos="2880"/>
        <p:guide orient="horz" pos="2164"/>
        <p:guide pos="2909"/>
        <p:guide pos="2808"/>
        <p:guide pos="2938"/>
        <p:guide pos="30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70C82FB0-1149-4A50-A4D8-67B0CB854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0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46F979-0742-4E19-85C7-F500AB877EC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7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85623A-7E1E-4C42-9581-50B83FF1AE4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49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85623A-7E1E-4C42-9581-50B83FF1AE4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4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85623A-7E1E-4C42-9581-50B83FF1AE4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4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85623A-7E1E-4C42-9581-50B83FF1AE4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4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85623A-7E1E-4C42-9581-50B83FF1AE4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4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46F979-0742-4E19-85C7-F500AB877EC8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749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F58992-6724-42B2-AF62-DFAEF62B9D7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45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C2C668-509D-47E8-A7DB-B857F4B045CF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416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85623A-7E1E-4C42-9581-50B83FF1AE4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4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22D0A1-412A-49FA-86E5-A81C564C928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5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DDD3C0-D36F-49B3-BD40-D70D46FD501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260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647269-FCEB-4462-AB8C-6172D5A053E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45715D-D3A6-41BB-A965-E6E976A1FC1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84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BB0CDB2-1044-4D01-BB10-D76D658ABA2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1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604CF85-F71B-4F5B-AAB3-3C97CE74F13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85623A-7E1E-4C42-9581-50B83FF1AE4B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4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85623A-7E1E-4C42-9581-50B83FF1AE4B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4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4B514-643E-46CC-9721-BE804171D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44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3DE4C-BB24-4499-A988-68D12727A3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4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5AE19-6389-4F64-ACBF-F1E28A897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6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2730A-89D9-41A3-B96F-63029F4E5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5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0FA0C-E200-48ED-9739-EE0F31DF3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5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D2635-4F65-4860-856C-FA25AC85D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10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0408C-5655-4FD4-B18C-88345F4B7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2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0A364-B153-4DA1-8DC2-3F8CFC151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6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A54F9-D889-468A-8E35-0EBE60AB2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7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66D73-FC06-44D9-A7D8-B1873A5F7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48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A3AF7-4088-42C8-9093-CEF584A77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24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3D5B6-484E-4B5C-84A8-7CCB6AE42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Much more than just a database!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F8C292F-74DD-42CB-AF6A-7DF6BD154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info@plunkettresearch.com" TargetMode="External"/><Relationship Id="rId5" Type="http://schemas.openxmlformats.org/officeDocument/2006/relationships/hyperlink" Target="http://www.plunkettresearch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vvj1dGbX2k" TargetMode="Externa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s://www.youtube.com/watch?v=_yqn-aDA48Q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plunkettresearch.com" TargetMode="External"/><Relationship Id="rId4" Type="http://schemas.openxmlformats.org/officeDocument/2006/relationships/hyperlink" Target="http://www.plunkettresearc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28309"/>
          </a:xfrm>
          <a:prstGeom prst="rect">
            <a:avLst/>
          </a:prstGeom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6012" y="194037"/>
            <a:ext cx="911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800" b="1" dirty="0"/>
              <a:t>Analytics Reports Available on 500 Different U.S. Industries. Updated Yearly.</a:t>
            </a:r>
          </a:p>
        </p:txBody>
      </p:sp>
      <p:pic>
        <p:nvPicPr>
          <p:cNvPr id="2" name="Picture 1" descr="Screen Shot 2015-12-07 at 11.35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2" y="1885996"/>
            <a:ext cx="8733992" cy="3642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907922"/>
            <a:ext cx="9143999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en-US" altLang="en-US" dirty="0">
                <a:solidFill>
                  <a:srgbClr val="192145"/>
                </a:solidFill>
                <a:cs typeface="Arial" panose="020B0604020202020204" pitchFamily="34" charset="0"/>
                <a:hlinkClick r:id="rId5"/>
              </a:rPr>
              <a:t>www.plunkettresearch.com</a:t>
            </a:r>
            <a:r>
              <a:rPr lang="en-US" altLang="en-US" dirty="0">
                <a:solidFill>
                  <a:srgbClr val="192145"/>
                </a:solidFill>
                <a:cs typeface="Arial" panose="020B0604020202020204" pitchFamily="34" charset="0"/>
              </a:rPr>
              <a:t>	 | </a:t>
            </a:r>
            <a:r>
              <a:rPr lang="en-US" altLang="en-US" dirty="0">
                <a:solidFill>
                  <a:srgbClr val="192145"/>
                </a:solidFill>
                <a:cs typeface="Arial" panose="020B0604020202020204" pitchFamily="34" charset="0"/>
                <a:hlinkClick r:id="rId6"/>
              </a:rPr>
              <a:t>info@plunkettresearch.com</a:t>
            </a:r>
            <a:r>
              <a:rPr lang="en-US" altLang="en-US" dirty="0">
                <a:solidFill>
                  <a:srgbClr val="192145"/>
                </a:solidFill>
                <a:cs typeface="Arial" panose="020B0604020202020204" pitchFamily="34" charset="0"/>
              </a:rPr>
              <a:t> </a:t>
            </a:r>
            <a:br>
              <a:rPr lang="en-US" altLang="en-US" dirty="0">
                <a:solidFill>
                  <a:srgbClr val="192145"/>
                </a:solidFill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192145"/>
                </a:solidFill>
                <a:cs typeface="Arial" panose="020B0604020202020204" pitchFamily="34" charset="0"/>
              </a:rPr>
              <a:t>voice: 713.932.0000, fax: 713.932.7080</a:t>
            </a:r>
          </a:p>
        </p:txBody>
      </p:sp>
    </p:spTree>
  </p:cSld>
  <p:clrMapOvr>
    <a:masterClrMapping/>
  </p:clrMapOvr>
  <p:transition advTm="1956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31" y="1042298"/>
            <a:ext cx="6643268" cy="4950324"/>
          </a:xfrm>
          <a:prstGeom prst="rect">
            <a:avLst/>
          </a:prstGeom>
        </p:spPr>
      </p:pic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0" y="2456179"/>
            <a:ext cx="27069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Top </a:t>
            </a:r>
          </a:p>
          <a:p>
            <a:pPr algn="ctr"/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Companies Ranked</a:t>
            </a:r>
            <a:endParaRPr lang="en-US" altLang="en-US" sz="28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78901"/>
      </p:ext>
    </p:extLst>
  </p:cSld>
  <p:clrMapOvr>
    <a:masterClrMapping/>
  </p:clrMapOvr>
  <p:transition advTm="20047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-13376" y="180975"/>
            <a:ext cx="9277350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Includes a List of Companies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Used for Industry Averages</a:t>
            </a:r>
            <a:endParaRPr lang="en-US" altLang="en-US" sz="36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7781" y="1990725"/>
            <a:ext cx="31496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67E89"/>
                </a:solidFill>
                <a:cs typeface="Arial" panose="020B0604020202020204" pitchFamily="34" charset="0"/>
              </a:rPr>
              <a:t>For hundreds of NAIC Industry Codes: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2200" dirty="0">
              <a:solidFill>
                <a:srgbClr val="C9B006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Industry revenues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Company count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Employee count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Historical revenues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Benchmarks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Financial metrics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Revenue forecasts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01" y="2075181"/>
            <a:ext cx="5742970" cy="3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2829"/>
      </p:ext>
    </p:extLst>
  </p:cSld>
  <p:clrMapOvr>
    <a:masterClrMapping/>
  </p:clrMapOvr>
  <p:transition advTm="20047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8612" y="1825910"/>
            <a:ext cx="3149600" cy="324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67E89"/>
                </a:solidFill>
                <a:cs typeface="Arial" panose="020B0604020202020204" pitchFamily="34" charset="0"/>
              </a:rPr>
              <a:t>Top Companies Compared to Each Other and to the Industry Average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2200" dirty="0">
              <a:solidFill>
                <a:srgbClr val="C9B006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Income Statement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Balance Sheet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Cash Flow Statement</a:t>
            </a:r>
          </a:p>
          <a:p>
            <a:pPr>
              <a:lnSpc>
                <a:spcPct val="120000"/>
              </a:lnSpc>
            </a:pPr>
            <a:endParaRPr lang="en-US" altLang="en-US" sz="2200" dirty="0">
              <a:solidFill>
                <a:srgbClr val="76125C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79" y="762001"/>
            <a:ext cx="5404902" cy="541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09312"/>
      </p:ext>
    </p:extLst>
  </p:cSld>
  <p:clrMapOvr>
    <a:masterClrMapping/>
  </p:clrMapOvr>
  <p:transition advTm="2004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3114" y="1825910"/>
            <a:ext cx="31496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67E89"/>
                </a:solidFill>
                <a:cs typeface="Arial" panose="020B0604020202020204" pitchFamily="34" charset="0"/>
              </a:rPr>
              <a:t>For the Industry’s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67E89"/>
                </a:solidFill>
                <a:cs typeface="Arial" panose="020B0604020202020204" pitchFamily="34" charset="0"/>
              </a:rPr>
              <a:t>Top Firms: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2200" dirty="0">
              <a:solidFill>
                <a:srgbClr val="C9B006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Company Profile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Leadership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Historical Financials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Business Discussion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05" y="963821"/>
            <a:ext cx="5907472" cy="5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54559"/>
      </p:ext>
    </p:extLst>
  </p:cSld>
  <p:clrMapOvr>
    <a:masterClrMapping/>
  </p:clrMapOvr>
  <p:transition advTm="2004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4099" y="1990725"/>
            <a:ext cx="2498426" cy="10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67E89"/>
                </a:solidFill>
                <a:cs typeface="Arial" panose="020B0604020202020204" pitchFamily="34" charset="0"/>
              </a:rPr>
              <a:t>6-Year Financial Summary for 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67E89"/>
                </a:solidFill>
                <a:cs typeface="Arial" panose="020B0604020202020204" pitchFamily="34" charset="0"/>
              </a:rPr>
              <a:t>each Top Firm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16" y="530679"/>
            <a:ext cx="6373992" cy="59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86709"/>
      </p:ext>
    </p:extLst>
  </p:cSld>
  <p:clrMapOvr>
    <a:masterClrMapping/>
  </p:clrMapOvr>
  <p:transition advTm="2004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6012" y="465497"/>
            <a:ext cx="911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Buyers Include the World’s top Consultancies,</a:t>
            </a:r>
          </a:p>
          <a:p>
            <a:pPr algn="ctr"/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Corporations and Investment Firms</a:t>
            </a:r>
            <a:endParaRPr lang="en-US" altLang="en-US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91343" y="1785938"/>
            <a:ext cx="8390732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rPr>
              <a:t>Plunkett Analytics Saves Countless Hours of Effort and Solves Unique Data Needs for Specific Types of Buyers:</a:t>
            </a:r>
          </a:p>
          <a:p>
            <a:endParaRPr lang="en-US" altLang="en-US" sz="1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1600" dirty="0">
                <a:cs typeface="Arial" panose="020B0604020202020204" pitchFamily="34" charset="0"/>
              </a:rPr>
              <a:t>Banks and Other Lenders</a:t>
            </a:r>
            <a:r>
              <a:rPr lang="en-US" altLang="en-US" sz="1600" dirty="0">
                <a:solidFill>
                  <a:srgbClr val="192145"/>
                </a:solidFill>
                <a:cs typeface="Arial" panose="020B0604020202020204" pitchFamily="34" charset="0"/>
              </a:rPr>
              <a:t>			</a:t>
            </a:r>
          </a:p>
          <a:p>
            <a:endParaRPr lang="en-US" altLang="en-US" sz="1600" dirty="0">
              <a:solidFill>
                <a:srgbClr val="192145"/>
              </a:solidFill>
              <a:cs typeface="Arial" panose="020B0604020202020204" pitchFamily="34" charset="0"/>
            </a:endParaRPr>
          </a:p>
          <a:p>
            <a:r>
              <a:rPr lang="en-US" altLang="en-US" sz="1600" dirty="0">
                <a:solidFill>
                  <a:srgbClr val="192145"/>
                </a:solidFill>
                <a:cs typeface="Arial" panose="020B0604020202020204" pitchFamily="34" charset="0"/>
              </a:rPr>
              <a:t>M&amp;A Advisors and Appraisers			</a:t>
            </a:r>
          </a:p>
          <a:p>
            <a:endParaRPr lang="en-US" altLang="en-US" sz="1600" dirty="0">
              <a:solidFill>
                <a:srgbClr val="192145"/>
              </a:solidFill>
              <a:cs typeface="Arial" panose="020B0604020202020204" pitchFamily="34" charset="0"/>
            </a:endParaRPr>
          </a:p>
          <a:p>
            <a:r>
              <a:rPr lang="en-US" altLang="en-US" sz="1600" dirty="0">
                <a:solidFill>
                  <a:srgbClr val="192145"/>
                </a:solidFill>
                <a:cs typeface="Arial" panose="020B0604020202020204" pitchFamily="34" charset="0"/>
              </a:rPr>
              <a:t>Professionals</a:t>
            </a:r>
          </a:p>
          <a:p>
            <a:r>
              <a:rPr lang="en-US" altLang="en-US" sz="1600" dirty="0">
                <a:solidFill>
                  <a:srgbClr val="192145"/>
                </a:solidFill>
                <a:cs typeface="Arial" panose="020B0604020202020204" pitchFamily="34" charset="0"/>
              </a:rPr>
              <a:t>at Investment Banks				</a:t>
            </a:r>
          </a:p>
          <a:p>
            <a:endParaRPr lang="en-US" altLang="en-US" sz="1600" dirty="0">
              <a:solidFill>
                <a:srgbClr val="192145"/>
              </a:solidFill>
              <a:cs typeface="Arial" panose="020B0604020202020204" pitchFamily="34" charset="0"/>
            </a:endParaRPr>
          </a:p>
          <a:p>
            <a:r>
              <a:rPr lang="en-US" altLang="en-US" sz="1600" dirty="0">
                <a:solidFill>
                  <a:srgbClr val="192145"/>
                </a:solidFill>
                <a:cs typeface="Arial" panose="020B0604020202020204" pitchFamily="34" charset="0"/>
              </a:rPr>
              <a:t>Consulting and Accounting Firms			</a:t>
            </a:r>
          </a:p>
          <a:p>
            <a:endParaRPr lang="en-US" altLang="en-US" sz="1600" dirty="0">
              <a:solidFill>
                <a:srgbClr val="192145"/>
              </a:solidFill>
              <a:cs typeface="Arial" panose="020B0604020202020204" pitchFamily="34" charset="0"/>
            </a:endParaRPr>
          </a:p>
          <a:p>
            <a:r>
              <a:rPr lang="en-US" altLang="en-US" sz="1600" dirty="0">
                <a:solidFill>
                  <a:srgbClr val="192145"/>
                </a:solidFill>
                <a:cs typeface="Arial" panose="020B0604020202020204" pitchFamily="34" charset="0"/>
              </a:rPr>
              <a:t>Private Equity Firms		</a:t>
            </a:r>
          </a:p>
          <a:p>
            <a:endParaRPr lang="en-US" altLang="en-US" sz="1600" dirty="0">
              <a:solidFill>
                <a:srgbClr val="192145"/>
              </a:solidFill>
              <a:cs typeface="Arial" panose="020B0604020202020204" pitchFamily="34" charset="0"/>
            </a:endParaRPr>
          </a:p>
          <a:p>
            <a:r>
              <a:rPr lang="en-US" altLang="en-US" sz="1600" dirty="0">
                <a:solidFill>
                  <a:srgbClr val="192145"/>
                </a:solidFill>
                <a:cs typeface="Arial" panose="020B0604020202020204" pitchFamily="34" charset="0"/>
              </a:rPr>
              <a:t>Analysts, Hedge Fund Professionals		</a:t>
            </a:r>
          </a:p>
          <a:p>
            <a:endParaRPr lang="en-US" altLang="en-US" sz="1600" dirty="0">
              <a:solidFill>
                <a:srgbClr val="192145"/>
              </a:solidFill>
              <a:cs typeface="Arial" panose="020B0604020202020204" pitchFamily="34" charset="0"/>
            </a:endParaRPr>
          </a:p>
          <a:p>
            <a:r>
              <a:rPr lang="en-US" altLang="en-US" sz="1600" dirty="0">
                <a:solidFill>
                  <a:srgbClr val="192145"/>
                </a:solidFill>
                <a:cs typeface="Arial" panose="020B0604020202020204" pitchFamily="34" charset="0"/>
              </a:rPr>
              <a:t>VP of Strategy Needing Deep, Industry-Specific Data</a:t>
            </a:r>
            <a:r>
              <a:rPr lang="en-US" altLang="en-US" sz="1400" dirty="0">
                <a:solidFill>
                  <a:srgbClr val="192145"/>
                </a:solidFill>
                <a:cs typeface="Arial" panose="020B0604020202020204" pitchFamily="34" charset="0"/>
              </a:rPr>
              <a:t>				</a:t>
            </a:r>
          </a:p>
          <a:p>
            <a:endParaRPr lang="en-US" altLang="en-US" sz="1400" dirty="0">
              <a:solidFill>
                <a:srgbClr val="192145"/>
              </a:solidFill>
              <a:cs typeface="Arial" panose="020B0604020202020204" pitchFamily="34" charset="0"/>
            </a:endParaRPr>
          </a:p>
          <a:p>
            <a:r>
              <a:rPr lang="en-US" altLang="en-US" sz="1600" b="1" dirty="0">
                <a:solidFill>
                  <a:srgbClr val="067E89"/>
                </a:solidFill>
                <a:cs typeface="Arial" panose="020B0604020202020204" pitchFamily="34" charset="0"/>
              </a:rPr>
              <a:t>								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5554104" y="2534534"/>
            <a:ext cx="1312862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C9B006"/>
                </a:solidFill>
                <a:latin typeface="Wingdings" panose="05000000000000000000" pitchFamily="2" charset="2"/>
              </a:rPr>
              <a:t></a:t>
            </a:r>
          </a:p>
          <a:p>
            <a:pPr algn="ctr">
              <a:lnSpc>
                <a:spcPct val="120000"/>
              </a:lnSpc>
            </a:pPr>
            <a:r>
              <a:rPr lang="en-US" altLang="en-US" sz="3200" dirty="0">
                <a:solidFill>
                  <a:srgbClr val="C9B006"/>
                </a:solidFill>
                <a:latin typeface="Wingdings" panose="05000000000000000000" pitchFamily="2" charset="2"/>
              </a:rPr>
              <a:t></a:t>
            </a:r>
            <a:endParaRPr lang="en-US" altLang="en-US" sz="3200" dirty="0">
              <a:solidFill>
                <a:srgbClr val="C9B00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en-US" sz="3200" dirty="0">
                <a:solidFill>
                  <a:srgbClr val="C9B006"/>
                </a:solidFill>
                <a:latin typeface="Wingdings" panose="05000000000000000000" pitchFamily="2" charset="2"/>
              </a:rPr>
              <a:t></a:t>
            </a:r>
            <a:endParaRPr lang="en-US" altLang="en-US" sz="3200" dirty="0">
              <a:solidFill>
                <a:srgbClr val="C9B006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altLang="en-US" sz="3200" dirty="0">
                <a:solidFill>
                  <a:srgbClr val="C9B006"/>
                </a:solidFill>
                <a:latin typeface="Wingdings" panose="05000000000000000000" pitchFamily="2" charset="2"/>
              </a:rPr>
              <a:t></a:t>
            </a:r>
            <a:endParaRPr lang="en-US" altLang="en-US" sz="3200" dirty="0">
              <a:solidFill>
                <a:srgbClr val="C9B006"/>
              </a:solidFill>
            </a:endParaRPr>
          </a:p>
          <a:p>
            <a:pPr algn="ctr"/>
            <a:r>
              <a:rPr lang="en-US" altLang="en-US" sz="3200" dirty="0">
                <a:solidFill>
                  <a:srgbClr val="C9B006"/>
                </a:solidFill>
                <a:latin typeface="Wingdings" panose="05000000000000000000" pitchFamily="2" charset="2"/>
              </a:rPr>
              <a:t></a:t>
            </a:r>
            <a:endParaRPr lang="en-US" altLang="en-US" sz="3200" dirty="0">
              <a:solidFill>
                <a:srgbClr val="C9B006"/>
              </a:solidFill>
            </a:endParaRPr>
          </a:p>
          <a:p>
            <a:pPr algn="ctr"/>
            <a:r>
              <a:rPr lang="en-US" altLang="en-US" sz="3200" dirty="0">
                <a:solidFill>
                  <a:srgbClr val="C9B006"/>
                </a:solidFill>
                <a:latin typeface="Wingdings" panose="05000000000000000000" pitchFamily="2" charset="2"/>
              </a:rPr>
              <a:t></a:t>
            </a:r>
            <a:endParaRPr lang="en-US" altLang="en-US" sz="3200" dirty="0">
              <a:solidFill>
                <a:srgbClr val="C9B006"/>
              </a:solidFill>
            </a:endParaRPr>
          </a:p>
          <a:p>
            <a:pPr algn="ctr"/>
            <a:r>
              <a:rPr lang="en-US" altLang="en-US" sz="3200" dirty="0">
                <a:solidFill>
                  <a:srgbClr val="C9B006"/>
                </a:solidFill>
                <a:latin typeface="Wingdings" panose="05000000000000000000" pitchFamily="2" charset="2"/>
              </a:rPr>
              <a:t></a:t>
            </a:r>
            <a:endParaRPr lang="en-US" altLang="en-US" sz="3200" dirty="0">
              <a:solidFill>
                <a:srgbClr val="C9B0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38878"/>
      </p:ext>
    </p:extLst>
  </p:cSld>
  <p:clrMapOvr>
    <a:masterClrMapping/>
  </p:clrMapOvr>
  <p:transition advTm="19562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D Ar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-3682" y="495128"/>
            <a:ext cx="9147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Helpful Videos</a:t>
            </a:r>
            <a:endParaRPr lang="en-US" altLang="en-US" sz="36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0" y="1817764"/>
            <a:ext cx="92789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200" b="1" dirty="0">
                <a:solidFill>
                  <a:srgbClr val="000090"/>
                </a:solidFill>
                <a:cs typeface="Arial" panose="020B0604020202020204" pitchFamily="34" charset="0"/>
              </a:rPr>
              <a:t>2-Minute Video Introduction,     6-Minute How-To</a:t>
            </a:r>
            <a:endParaRPr lang="en-US" altLang="en-US" sz="2200" dirty="0">
              <a:solidFill>
                <a:srgbClr val="000090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9" descr="Blue 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3950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0" y="6326188"/>
            <a:ext cx="9144000" cy="3381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spc="80" dirty="0">
                <a:solidFill>
                  <a:srgbClr val="C9B006"/>
                </a:solidFill>
                <a:latin typeface="Century Gothic"/>
                <a:cs typeface="Century Gothic"/>
              </a:rPr>
              <a:t>Our Market Research = Your Smart Decisions</a:t>
            </a: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12" y="2635903"/>
            <a:ext cx="3751263" cy="2821922"/>
          </a:xfrm>
          <a:prstGeom prst="rect">
            <a:avLst/>
          </a:prstGeom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8375" y="2593039"/>
            <a:ext cx="3822700" cy="28647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32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5706" y="294140"/>
            <a:ext cx="9118600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Reports Available for All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American Industries</a:t>
            </a:r>
            <a:endParaRPr lang="en-US" altLang="en-US" sz="36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134" y="2665155"/>
            <a:ext cx="9332863" cy="6340195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Advertising, Branding &amp; Marketing</a:t>
            </a:r>
          </a:p>
          <a:p>
            <a:pPr>
              <a:defRPr/>
            </a:pPr>
            <a:r>
              <a:rPr lang="en-US" sz="1400" dirty="0"/>
              <a:t>• Aerospace, Satellites &amp; Drones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Airlines, Hotel &amp; Travel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Alternative &amp; Renewable Energy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Apparel, Textiles &amp; Fashion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Artificial Intelligence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Automobiles &amp; Trucks		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Banking, Mortgages &amp; Credit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Biotechnology, Drugs &amp; Genetics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Canadian Industries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Chemicals, Coatings &amp; Plastics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InfoTech, Computers &amp; Software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Consulting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1400" dirty="0"/>
              <a:t>Consumer Products &amp; Services, </a:t>
            </a:r>
          </a:p>
          <a:p>
            <a:pPr>
              <a:defRPr/>
            </a:pPr>
            <a:r>
              <a:rPr lang="en-US" sz="1400" dirty="0"/>
              <a:t>  Cosmetics, Household Products</a:t>
            </a: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E-Commerce &amp; Internet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Education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Energy &amp; Utilities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Engineering &amp; Research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Entertainment &amp; Media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Food, Beverage &amp; Tobacco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Games, Apps &amp; Social Media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Green Technology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Health Care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Insurance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International Companies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Internet of Things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Investment &amp; Securities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Manufacturing &amp; Robotics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Medical Devices &amp; Technologies</a:t>
            </a: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Metals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Outsourcing &amp; Offshoring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Private Companies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Restaurant &amp; Hospitality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Real Estate &amp; Construction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Retailing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</a:t>
            </a:r>
            <a:r>
              <a:rPr lang="en-US" sz="1400" dirty="0"/>
              <a:t>Sharing Economy, </a:t>
            </a:r>
          </a:p>
          <a:p>
            <a:pPr>
              <a:defRPr/>
            </a:pPr>
            <a:r>
              <a:rPr lang="en-US" sz="1400" dirty="0"/>
              <a:t>  Freelance Workers,</a:t>
            </a:r>
          </a:p>
          <a:p>
            <a:pPr>
              <a:defRPr/>
            </a:pPr>
            <a:r>
              <a:rPr lang="en-US" sz="1400" dirty="0"/>
              <a:t>  On-Demand Delivery Services</a:t>
            </a:r>
            <a:endParaRPr lang="en-US" sz="14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Sports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Telecommunications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Transportation &amp; Supply Chain 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• Wireless, Wi-Fi, RFID </a:t>
            </a:r>
          </a:p>
          <a:p>
            <a:pPr>
              <a:defRPr/>
            </a:pPr>
            <a:r>
              <a:rPr lang="en-US" sz="1400" dirty="0">
                <a:solidFill>
                  <a:srgbClr val="192145"/>
                </a:solidFill>
                <a:latin typeface="Arial" charset="0"/>
                <a:ea typeface="ＭＳ Ｐゴシック" charset="0"/>
              </a:rPr>
              <a:t>  &amp; Cellular</a:t>
            </a:r>
          </a:p>
          <a:p>
            <a:pPr>
              <a:defRPr/>
            </a:pPr>
            <a:endParaRPr lang="en-US" sz="1600" dirty="0">
              <a:solidFill>
                <a:srgbClr val="192145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823913" y="1770831"/>
            <a:ext cx="7866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0090"/>
                </a:solidFill>
              </a:rPr>
              <a:t>Listed by Industry Description and NAIC Code, Covering 500 Sectors. </a:t>
            </a:r>
          </a:p>
          <a:p>
            <a:r>
              <a:rPr lang="en-US" altLang="en-US" sz="1800" b="1" dirty="0">
                <a:solidFill>
                  <a:srgbClr val="000090"/>
                </a:solidFill>
              </a:rPr>
              <a:t>Each Report is Updated At Least Once Each year.</a:t>
            </a:r>
          </a:p>
          <a:p>
            <a:endParaRPr lang="en-US" altLang="en-US" sz="18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advTm="11109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25400" y="180975"/>
            <a:ext cx="9118600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rgbClr val="404040"/>
                </a:solidFill>
                <a:cs typeface="Arial" panose="020B0604020202020204" pitchFamily="34" charset="0"/>
              </a:rPr>
              <a:t>Vital Data, Great Prices, &amp; the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rgbClr val="404040"/>
                </a:solidFill>
                <a:cs typeface="Arial" panose="020B0604020202020204" pitchFamily="34" charset="0"/>
              </a:rPr>
              <a:t>Outstanding Plunkett Brand</a:t>
            </a:r>
            <a:endParaRPr lang="en-US" altLang="en-US" sz="3600" dirty="0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320675" y="1860227"/>
            <a:ext cx="8686800" cy="42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0090"/>
                </a:solidFill>
                <a:cs typeface="Arial" panose="020B0604020202020204" pitchFamily="34" charset="0"/>
              </a:rPr>
              <a:t>Each Report Covers 1 Industry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0090"/>
                </a:solidFill>
                <a:cs typeface="Arial" panose="020B0604020202020204" pitchFamily="34" charset="0"/>
              </a:rPr>
              <a:t>Updated and Republished Yearly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altLang="en-US" b="1" dirty="0">
                <a:solidFill>
                  <a:srgbClr val="000090"/>
                </a:solidFill>
                <a:cs typeface="Arial" panose="020B0604020202020204" pitchFamily="34" charset="0"/>
              </a:rPr>
              <a:t>500 Reports Listed by NAIC and Industry Name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altLang="en-US" sz="1600" b="1" dirty="0">
                <a:solidFill>
                  <a:srgbClr val="192145"/>
                </a:solidFill>
                <a:cs typeface="Arial" panose="020B0604020202020204" pitchFamily="34" charset="0"/>
              </a:rPr>
              <a:t>Per Industry Report: One-User, $1,995  Enterprise-Wide, $4,995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altLang="en-US" sz="1600" b="1" dirty="0">
                <a:solidFill>
                  <a:srgbClr val="192145"/>
                </a:solidFill>
                <a:cs typeface="Arial" panose="020B0604020202020204" pitchFamily="34" charset="0"/>
              </a:rPr>
              <a:t>Complete dataset subscriptions available in XML and other formats. </a:t>
            </a:r>
          </a:p>
          <a:p>
            <a:pPr algn="ctr">
              <a:lnSpc>
                <a:spcPct val="110000"/>
              </a:lnSpc>
              <a:spcAft>
                <a:spcPts val="1800"/>
              </a:spcAft>
            </a:pPr>
            <a:endParaRPr lang="en-US" altLang="en-US" sz="1200" dirty="0">
              <a:solidFill>
                <a:srgbClr val="192145"/>
              </a:solidFill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110000"/>
              </a:lnSpc>
              <a:spcAft>
                <a:spcPts val="1800"/>
              </a:spcAft>
            </a:pPr>
            <a:endParaRPr lang="en-US" altLang="en-US" sz="1200" dirty="0">
              <a:solidFill>
                <a:srgbClr val="192145"/>
              </a:solidFill>
              <a:cs typeface="Arial" panose="020B0604020202020204" pitchFamily="34" charset="0"/>
              <a:hlinkClick r:id="rId4"/>
            </a:endParaRPr>
          </a:p>
          <a:p>
            <a:pPr algn="ctr">
              <a:lnSpc>
                <a:spcPct val="110000"/>
              </a:lnSpc>
              <a:spcAft>
                <a:spcPts val="1800"/>
              </a:spcAft>
            </a:pPr>
            <a:r>
              <a:rPr lang="en-US" altLang="en-US" sz="1200" dirty="0">
                <a:solidFill>
                  <a:srgbClr val="192145"/>
                </a:solidFill>
                <a:cs typeface="Arial" panose="020B0604020202020204" pitchFamily="34" charset="0"/>
                <a:hlinkClick r:id="rId4"/>
              </a:rPr>
              <a:t>www.plunkettresearch.com</a:t>
            </a:r>
            <a:r>
              <a:rPr lang="en-US" altLang="en-US" sz="1200" dirty="0">
                <a:solidFill>
                  <a:srgbClr val="192145"/>
                </a:solidFill>
                <a:cs typeface="Arial" panose="020B0604020202020204" pitchFamily="34" charset="0"/>
              </a:rPr>
              <a:t>	  |  voice: 713.932.0000  |  fax: 713.932.7080  |  </a:t>
            </a:r>
            <a:r>
              <a:rPr lang="en-US" altLang="en-US" sz="1200" dirty="0">
                <a:solidFill>
                  <a:srgbClr val="192145"/>
                </a:solidFill>
                <a:cs typeface="Arial" panose="020B0604020202020204" pitchFamily="34" charset="0"/>
                <a:hlinkClick r:id="rId5"/>
              </a:rPr>
              <a:t>info@plunkettresearch.com</a:t>
            </a:r>
            <a:r>
              <a:rPr lang="en-US" altLang="en-US" sz="1200" dirty="0">
                <a:solidFill>
                  <a:srgbClr val="192145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219" y="6503392"/>
            <a:ext cx="241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>
                <a:solidFill>
                  <a:srgbClr val="192145"/>
                </a:solidFill>
                <a:cs typeface="Arial" panose="020B0604020202020204" pitchFamily="34" charset="0"/>
              </a:rPr>
              <a:t>Copyright © 2018, Plunkett Research, Ltd.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12549394"/>
      </p:ext>
    </p:extLst>
  </p:cSld>
  <p:clrMapOvr>
    <a:masterClrMapping/>
  </p:clrMapOvr>
  <p:transition advTm="2004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GD Ar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5400" y="434975"/>
            <a:ext cx="911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 Solve Data Needs!</a:t>
            </a:r>
            <a:endParaRPr lang="en-US" altLang="en-US" sz="36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pic>
        <p:nvPicPr>
          <p:cNvPr id="37891" name="Picture 8" descr="Blue 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3950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0" y="6329363"/>
            <a:ext cx="9144000" cy="33972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spc="150" dirty="0">
                <a:solidFill>
                  <a:srgbClr val="C9B006"/>
                </a:solidFill>
                <a:latin typeface="Century Gothic"/>
                <a:cs typeface="Century Gothic"/>
              </a:rPr>
              <a:t>User-Friendly Tools</a:t>
            </a:r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4937801" y="1692503"/>
            <a:ext cx="4530725" cy="42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dirty="0">
              <a:solidFill>
                <a:srgbClr val="192145"/>
              </a:solidFill>
            </a:endParaRPr>
          </a:p>
          <a:p>
            <a:r>
              <a:rPr lang="en-US" altLang="en-US" sz="1800" dirty="0">
                <a:solidFill>
                  <a:srgbClr val="192145"/>
                </a:solidFill>
              </a:rPr>
              <a:t>• </a:t>
            </a:r>
            <a:r>
              <a:rPr lang="en-US" altLang="en-US" sz="1600" dirty="0">
                <a:solidFill>
                  <a:srgbClr val="192145"/>
                </a:solidFill>
              </a:rPr>
              <a:t>7-Year History</a:t>
            </a:r>
          </a:p>
          <a:p>
            <a:endParaRPr lang="en-US" altLang="en-US" sz="1600" dirty="0">
              <a:solidFill>
                <a:srgbClr val="192145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en-US" sz="1600" dirty="0">
                <a:solidFill>
                  <a:srgbClr val="192145"/>
                </a:solidFill>
              </a:rPr>
              <a:t>• 7-Year Forecasts</a:t>
            </a:r>
          </a:p>
          <a:p>
            <a:pPr>
              <a:lnSpc>
                <a:spcPct val="110000"/>
              </a:lnSpc>
            </a:pPr>
            <a:endParaRPr lang="en-US" altLang="en-US" sz="1600" dirty="0">
              <a:solidFill>
                <a:srgbClr val="192145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en-US" sz="1600" dirty="0">
                <a:solidFill>
                  <a:srgbClr val="192145"/>
                </a:solidFill>
              </a:rPr>
              <a:t>• Complete Financial Metrics and Analytics</a:t>
            </a:r>
          </a:p>
          <a:p>
            <a:pPr>
              <a:lnSpc>
                <a:spcPct val="110000"/>
              </a:lnSpc>
            </a:pPr>
            <a:endParaRPr lang="en-US" altLang="en-US" sz="1600" dirty="0">
              <a:solidFill>
                <a:srgbClr val="192145"/>
              </a:solidFill>
            </a:endParaRPr>
          </a:p>
          <a:p>
            <a:pPr>
              <a:lnSpc>
                <a:spcPct val="110000"/>
              </a:lnSpc>
            </a:pPr>
            <a:endParaRPr lang="en-US" altLang="en-US" sz="1600" dirty="0">
              <a:solidFill>
                <a:srgbClr val="192145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en-US" sz="1600" dirty="0">
                <a:solidFill>
                  <a:srgbClr val="192145"/>
                </a:solidFill>
              </a:rPr>
              <a:t>• Profits, Margins, COGS, EBITDA</a:t>
            </a:r>
          </a:p>
          <a:p>
            <a:pPr>
              <a:lnSpc>
                <a:spcPct val="110000"/>
              </a:lnSpc>
            </a:pPr>
            <a:endParaRPr lang="en-US" altLang="en-US" sz="1600" dirty="0">
              <a:solidFill>
                <a:srgbClr val="192145"/>
              </a:solidFill>
            </a:endParaRPr>
          </a:p>
          <a:p>
            <a:pPr>
              <a:lnSpc>
                <a:spcPct val="110000"/>
              </a:lnSpc>
            </a:pPr>
            <a:endParaRPr lang="en-US" altLang="en-US" sz="1600" dirty="0">
              <a:solidFill>
                <a:srgbClr val="192145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>
                <a:solidFill>
                  <a:srgbClr val="192145"/>
                </a:solidFill>
              </a:rPr>
              <a:t>• Top Firms Analyzed and Compared</a:t>
            </a:r>
          </a:p>
          <a:p>
            <a:pPr>
              <a:lnSpc>
                <a:spcPct val="110000"/>
              </a:lnSpc>
            </a:pPr>
            <a:endParaRPr lang="en-US" altLang="en-US" sz="1600" dirty="0">
              <a:solidFill>
                <a:srgbClr val="192145"/>
              </a:solidFill>
            </a:endParaRPr>
          </a:p>
          <a:p>
            <a:pPr>
              <a:lnSpc>
                <a:spcPct val="110000"/>
              </a:lnSpc>
            </a:pPr>
            <a:endParaRPr lang="en-US" altLang="en-US" sz="1600" dirty="0">
              <a:solidFill>
                <a:srgbClr val="192145"/>
              </a:solidFill>
            </a:endParaRPr>
          </a:p>
          <a:p>
            <a:r>
              <a:rPr lang="en-US" altLang="en-US" sz="1600" dirty="0">
                <a:solidFill>
                  <a:srgbClr val="192145"/>
                </a:solidFill>
              </a:rPr>
              <a:t>• Covering 500 Industry Sectors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563196" y="1911010"/>
            <a:ext cx="1303337" cy="484188"/>
          </a:xfrm>
          <a:prstGeom prst="rightArrow">
            <a:avLst/>
          </a:prstGeom>
          <a:gradFill flip="none" rotWithShape="1">
            <a:gsLst>
              <a:gs pos="100000">
                <a:srgbClr val="C9B00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16045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542506" y="2458162"/>
            <a:ext cx="1316038" cy="484188"/>
          </a:xfrm>
          <a:prstGeom prst="rightArrow">
            <a:avLst/>
          </a:prstGeom>
          <a:gradFill flip="none" rotWithShape="1">
            <a:gsLst>
              <a:gs pos="100000">
                <a:srgbClr val="C9B00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16045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544212" y="3088948"/>
            <a:ext cx="1316037" cy="484188"/>
          </a:xfrm>
          <a:prstGeom prst="rightArrow">
            <a:avLst/>
          </a:prstGeom>
          <a:gradFill flip="none" rotWithShape="1">
            <a:gsLst>
              <a:gs pos="100000">
                <a:srgbClr val="C9B00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16045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53906" y="3852536"/>
            <a:ext cx="1325562" cy="484187"/>
          </a:xfrm>
          <a:prstGeom prst="rightArrow">
            <a:avLst/>
          </a:prstGeom>
          <a:gradFill flip="none" rotWithShape="1">
            <a:gsLst>
              <a:gs pos="100000">
                <a:srgbClr val="C9B00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16045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550664" y="4638178"/>
            <a:ext cx="1347788" cy="484188"/>
          </a:xfrm>
          <a:prstGeom prst="rightArrow">
            <a:avLst/>
          </a:prstGeom>
          <a:gradFill flip="none" rotWithShape="1">
            <a:gsLst>
              <a:gs pos="100000">
                <a:srgbClr val="C9B00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16045"/>
              </a:solidFill>
            </a:endParaRPr>
          </a:p>
        </p:txBody>
      </p:sp>
      <p:sp>
        <p:nvSpPr>
          <p:cNvPr id="37899" name="TextBox 6"/>
          <p:cNvSpPr txBox="1">
            <a:spLocks noChangeArrowheads="1"/>
          </p:cNvSpPr>
          <p:nvPr/>
        </p:nvSpPr>
        <p:spPr bwMode="auto">
          <a:xfrm>
            <a:off x="296863" y="1930400"/>
            <a:ext cx="3505200" cy="422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altLang="en-US" sz="1600" b="1" dirty="0">
                <a:solidFill>
                  <a:srgbClr val="192145"/>
                </a:solidFill>
                <a:cs typeface="Arial" panose="020B0604020202020204" pitchFamily="34" charset="0"/>
              </a:rPr>
              <a:t>I Need Historic Market  Growth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altLang="en-US" sz="1600" b="1" dirty="0">
                <a:solidFill>
                  <a:srgbClr val="192145"/>
                </a:solidFill>
                <a:cs typeface="Arial" panose="020B0604020202020204" pitchFamily="34" charset="0"/>
              </a:rPr>
              <a:t>I Need Market Size Forecasts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altLang="en-US" sz="1600" b="1" dirty="0">
                <a:solidFill>
                  <a:srgbClr val="192145"/>
                </a:solidFill>
                <a:cs typeface="Arial" panose="020B0604020202020204" pitchFamily="34" charset="0"/>
              </a:rPr>
              <a:t>I need Financial Metrics,   Averages and Ratios</a:t>
            </a:r>
            <a:endParaRPr lang="en-US" altLang="en-US" sz="1600" b="1" baseline="30000" dirty="0">
              <a:solidFill>
                <a:srgbClr val="192145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altLang="en-US" sz="1600" b="1" dirty="0">
                <a:solidFill>
                  <a:srgbClr val="192145"/>
                </a:solidFill>
                <a:cs typeface="Arial" panose="020B0604020202020204" pitchFamily="34" charset="0"/>
              </a:rPr>
              <a:t>I need Profit Margins and EBITDA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altLang="en-US" sz="1600" b="1" dirty="0">
                <a:solidFill>
                  <a:srgbClr val="192145"/>
                </a:solidFill>
                <a:cs typeface="Arial" panose="020B0604020202020204" pitchFamily="34" charset="0"/>
              </a:rPr>
              <a:t>I Need Benchmarks for Top Firms</a:t>
            </a:r>
          </a:p>
          <a:p>
            <a:pPr marL="285750" indent="-285750">
              <a:lnSpc>
                <a:spcPct val="12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US" altLang="en-US" sz="1600" b="1" dirty="0">
                <a:solidFill>
                  <a:srgbClr val="192145"/>
                </a:solidFill>
                <a:cs typeface="Arial" panose="020B0604020202020204" pitchFamily="34" charset="0"/>
              </a:rPr>
              <a:t>I need Deep Data on a Niche Industry</a:t>
            </a:r>
            <a:endParaRPr lang="en-US" altLang="en-US" sz="1600" dirty="0">
              <a:solidFill>
                <a:srgbClr val="192145"/>
              </a:solidFill>
              <a:cs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47827" y="5440363"/>
            <a:ext cx="1347788" cy="484187"/>
          </a:xfrm>
          <a:prstGeom prst="rightArrow">
            <a:avLst/>
          </a:prstGeom>
          <a:gradFill flip="none" rotWithShape="1">
            <a:gsLst>
              <a:gs pos="100000">
                <a:srgbClr val="C9B006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16045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56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6977" y="244167"/>
            <a:ext cx="9118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Each 60 to 70-Page Report Starts</a:t>
            </a:r>
          </a:p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With an Industry Summary</a:t>
            </a:r>
            <a:endParaRPr lang="en-US" altLang="en-US" sz="36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665873" y="1811773"/>
            <a:ext cx="78783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0090"/>
                </a:solidFill>
                <a:cs typeface="Arial" panose="020B0604020202020204" pitchFamily="34" charset="0"/>
              </a:rPr>
              <a:t>Market Size by Revenues, Latest Year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0090"/>
                </a:solidFill>
                <a:cs typeface="Arial" panose="020B0604020202020204" pitchFamily="34" charset="0"/>
              </a:rPr>
              <a:t>Growth-Rate, Latest Year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0090"/>
                </a:solidFill>
                <a:cs typeface="Arial" panose="020B0604020202020204" pitchFamily="34" charset="0"/>
              </a:rPr>
              <a:t>CAGR Past 8 Years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0090"/>
                </a:solidFill>
                <a:cs typeface="Arial" panose="020B0604020202020204" pitchFamily="34" charset="0"/>
              </a:rPr>
              <a:t>Market Size Projection 7 years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0090"/>
                </a:solidFill>
                <a:cs typeface="Arial" panose="020B0604020202020204" pitchFamily="34" charset="0"/>
              </a:rPr>
              <a:t>CAGR Next 7 Years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1" y="3463855"/>
            <a:ext cx="769399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49326"/>
      </p:ext>
    </p:extLst>
  </p:cSld>
  <p:clrMapOvr>
    <a:masterClrMapping/>
  </p:clrMapOvr>
  <p:transition advTm="1956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96" y="136994"/>
            <a:ext cx="6110504" cy="6584011"/>
          </a:xfrm>
          <a:prstGeom prst="rect">
            <a:avLst/>
          </a:prstGeom>
        </p:spPr>
      </p:pic>
    </p:spTree>
  </p:cSld>
  <p:clrMapOvr>
    <a:masterClrMapping/>
  </p:clrMapOvr>
  <p:transition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5400" y="231603"/>
            <a:ext cx="911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Deep History of Employment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86267" y="2110041"/>
            <a:ext cx="2371308" cy="34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000090"/>
                </a:solidFill>
                <a:cs typeface="Arial" panose="020B0604020202020204" pitchFamily="34" charset="0"/>
              </a:rPr>
              <a:t>Hard-to-find data includes revenues per employee and revenues per average firm.   </a:t>
            </a:r>
          </a:p>
          <a:p>
            <a:pPr>
              <a:lnSpc>
                <a:spcPct val="120000"/>
              </a:lnSpc>
            </a:pPr>
            <a:endParaRPr lang="en-US" altLang="en-US" sz="2000" dirty="0">
              <a:solidFill>
                <a:srgbClr val="000090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en-US" sz="2000" dirty="0">
                <a:solidFill>
                  <a:srgbClr val="000090"/>
                </a:solidFill>
                <a:cs typeface="Arial" panose="020B0604020202020204" pitchFamily="34" charset="0"/>
              </a:rPr>
              <a:t>We also provide market size history and projections.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1" y="1042430"/>
            <a:ext cx="5812554" cy="5703568"/>
          </a:xfrm>
          <a:prstGeom prst="rect">
            <a:avLst/>
          </a:prstGeom>
        </p:spPr>
      </p:pic>
    </p:spTree>
  </p:cSld>
  <p:clrMapOvr>
    <a:masterClrMapping/>
  </p:clrMapOvr>
  <p:transition advTm="2039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-13376" y="495128"/>
            <a:ext cx="9157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Sales Per Employee</a:t>
            </a:r>
            <a:endParaRPr lang="en-US" altLang="en-US" sz="36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89" y="2048008"/>
            <a:ext cx="7973574" cy="4041723"/>
          </a:xfrm>
          <a:prstGeom prst="rect">
            <a:avLst/>
          </a:prstGeom>
        </p:spPr>
      </p:pic>
    </p:spTree>
  </p:cSld>
  <p:clrMapOvr>
    <a:masterClrMapping/>
  </p:clrMapOvr>
  <p:transition advTm="2710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0" y="38865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Sales Per Firm</a:t>
            </a:r>
            <a:endParaRPr lang="en-US" altLang="en-US" sz="36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60" y="1739908"/>
            <a:ext cx="5844298" cy="2991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995" y="4806373"/>
            <a:ext cx="5656500" cy="1892816"/>
          </a:xfrm>
          <a:prstGeom prst="rect">
            <a:avLst/>
          </a:prstGeom>
        </p:spPr>
      </p:pic>
    </p:spTree>
  </p:cSld>
  <p:clrMapOvr>
    <a:masterClrMapping/>
  </p:clrMapOvr>
  <p:transition advTm="259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" y="0"/>
            <a:ext cx="9144000" cy="6858000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3532" y="2076450"/>
            <a:ext cx="3149600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>
                <a:solidFill>
                  <a:srgbClr val="067E89"/>
                </a:solidFill>
                <a:cs typeface="Arial" panose="020B0604020202020204" pitchFamily="34" charset="0"/>
              </a:rPr>
              <a:t>Multi-Year Financial Averages for the Industry’s: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2200" dirty="0">
              <a:solidFill>
                <a:srgbClr val="C9B006"/>
              </a:solidFill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Income Statement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Balance Sheet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Cash Flow Statement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200" dirty="0">
                <a:solidFill>
                  <a:srgbClr val="76125C"/>
                </a:solidFill>
                <a:cs typeface="Arial" panose="020B0604020202020204" pitchFamily="34" charset="0"/>
              </a:rPr>
              <a:t> A Complete History!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24" y="762000"/>
            <a:ext cx="5751874" cy="57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0965"/>
      </p:ext>
    </p:extLst>
  </p:cSld>
  <p:clrMapOvr>
    <a:masterClrMapping/>
  </p:clrMapOvr>
  <p:transition advTm="2004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GD 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" y="0"/>
            <a:ext cx="9144000" cy="6858000"/>
          </a:xfrm>
          <a:prstGeom prst="rect">
            <a:avLst/>
          </a:prstGeom>
        </p:spPr>
      </p:pic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-23070" y="471825"/>
            <a:ext cx="91670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Historic EBITDA</a:t>
            </a:r>
            <a:endParaRPr lang="en-US" altLang="en-US" sz="3600" dirty="0">
              <a:solidFill>
                <a:srgbClr val="F2F2F2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3" y="1771135"/>
            <a:ext cx="839445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46242"/>
      </p:ext>
    </p:extLst>
  </p:cSld>
  <p:clrMapOvr>
    <a:masterClrMapping/>
  </p:clrMapOvr>
  <p:transition advTm="20047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2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470</Words>
  <Application>Microsoft Office PowerPoint</Application>
  <PresentationFormat>On-screen Show (4:3)</PresentationFormat>
  <Paragraphs>207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MS PGothic</vt:lpstr>
      <vt:lpstr>Arial</vt:lpstr>
      <vt:lpstr>Century Gothic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PLUNKETT RESEARCH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Plunkett Research Online</dc:title>
  <dc:creator>marthap</dc:creator>
  <cp:lastModifiedBy>jack_plunkett@plunkettresearch.com</cp:lastModifiedBy>
  <cp:revision>523</cp:revision>
  <dcterms:created xsi:type="dcterms:W3CDTF">2007-11-25T20:27:12Z</dcterms:created>
  <dcterms:modified xsi:type="dcterms:W3CDTF">2018-09-26T15:58:32Z</dcterms:modified>
</cp:coreProperties>
</file>